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979B2D0-4D34-4ED9-8CD1-2B88C1C04E15}" type="datetimeFigureOut">
              <a:rPr lang="en-US" smtClean="0"/>
              <a:t>2/28/2021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955333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979B2D0-4D34-4ED9-8CD1-2B88C1C04E15}" type="datetimeFigureOut">
              <a:rPr lang="en-US" smtClean="0"/>
              <a:t>2/28/2021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235807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979B2D0-4D34-4ED9-8CD1-2B88C1C04E15}" type="datetimeFigureOut">
              <a:rPr lang="en-US" smtClean="0"/>
              <a:t>2/28/2021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3299293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979B2D0-4D34-4ED9-8CD1-2B88C1C04E15}" type="datetimeFigureOut">
              <a:rPr lang="en-US" smtClean="0"/>
              <a:t>2/28/2021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2787699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979B2D0-4D34-4ED9-8CD1-2B88C1C04E15}" type="datetimeFigureOut">
              <a:rPr lang="en-US" smtClean="0"/>
              <a:t>2/28/2021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213984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979B2D0-4D34-4ED9-8CD1-2B88C1C04E15}" type="datetimeFigureOut">
              <a:rPr lang="en-US" smtClean="0"/>
              <a:t>2/28/2021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376506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979B2D0-4D34-4ED9-8CD1-2B88C1C04E15}" type="datetimeFigureOut">
              <a:rPr lang="en-US" smtClean="0"/>
              <a:t>2/28/2021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809612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979B2D0-4D34-4ED9-8CD1-2B88C1C04E15}" type="datetimeFigureOut">
              <a:rPr lang="en-US" smtClean="0"/>
              <a:t>2/28/2021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2005374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979B2D0-4D34-4ED9-8CD1-2B88C1C04E15}" type="datetimeFigureOut">
              <a:rPr lang="en-US" smtClean="0"/>
              <a:t>2/28/2021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2622927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79B2D0-4D34-4ED9-8CD1-2B88C1C04E15}" type="datetimeFigureOut">
              <a:rPr lang="en-US" smtClean="0"/>
              <a:t>2/28/2021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149768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79B2D0-4D34-4ED9-8CD1-2B88C1C04E15}" type="datetimeFigureOut">
              <a:rPr lang="en-US" smtClean="0"/>
              <a:t>2/28/2021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6910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9B2D0-4D34-4ED9-8CD1-2B88C1C04E15}" type="datetimeFigureOut">
              <a:rPr lang="en-US" smtClean="0"/>
              <a:t>2/28/2021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99BEC-1E14-401B-A761-D5C34D0B616A}" type="slidenum">
              <a:rPr lang="en-US" smtClean="0"/>
              <a:t>‹#›</a:t>
            </a:fld>
            <a:endParaRPr lang="en-US"/>
          </a:p>
        </p:txBody>
      </p:sp>
    </p:spTree>
    <p:extLst>
      <p:ext uri="{BB962C8B-B14F-4D97-AF65-F5344CB8AC3E}">
        <p14:creationId xmlns:p14="http://schemas.microsoft.com/office/powerpoint/2010/main" val="150858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0" marR="0" algn="r" rtl="1">
              <a:lnSpc>
                <a:spcPct val="150000"/>
              </a:lnSpc>
              <a:spcBef>
                <a:spcPts val="0"/>
              </a:spcBef>
              <a:spcAft>
                <a:spcPts val="1000"/>
              </a:spcAft>
            </a:pPr>
            <a:r>
              <a:rPr lang="ar-SA" b="1" u="sng" dirty="0">
                <a:ea typeface="Simplified Arabic"/>
                <a:cs typeface="Simplified Arabic"/>
              </a:rPr>
              <a:t>فلسفة الخبرة</a:t>
            </a:r>
            <a:r>
              <a:rPr lang="en-US" b="1" u="sng" dirty="0">
                <a:latin typeface="Simplified Arabic"/>
                <a:ea typeface="Simplified Arabic"/>
                <a:cs typeface="Arial"/>
              </a:rPr>
              <a:t>:</a:t>
            </a:r>
            <a:r>
              <a:rPr lang="en-US" sz="2400" dirty="0">
                <a:ea typeface="Times New Roman"/>
                <a:cs typeface="Arial"/>
              </a:rPr>
              <a:t/>
            </a:r>
            <a:br>
              <a:rPr lang="en-US" sz="2400" dirty="0">
                <a:ea typeface="Times New Roman"/>
                <a:cs typeface="Arial"/>
              </a:rPr>
            </a:br>
            <a:endParaRPr lang="en-US" dirty="0"/>
          </a:p>
        </p:txBody>
      </p:sp>
      <p:sp>
        <p:nvSpPr>
          <p:cNvPr id="3" name="عنصر نائب للمحتوى 2"/>
          <p:cNvSpPr>
            <a:spLocks noGrp="1"/>
          </p:cNvSpPr>
          <p:nvPr>
            <p:ph idx="1"/>
          </p:nvPr>
        </p:nvSpPr>
        <p:spPr/>
        <p:txBody>
          <a:bodyPr>
            <a:normAutofit/>
          </a:bodyPr>
          <a:lstStyle/>
          <a:p>
            <a:pPr marL="0" marR="0" algn="r" rtl="1">
              <a:lnSpc>
                <a:spcPct val="150000"/>
              </a:lnSpc>
              <a:spcBef>
                <a:spcPts val="0"/>
              </a:spcBef>
              <a:spcAft>
                <a:spcPts val="1000"/>
              </a:spcAft>
            </a:pPr>
            <a:r>
              <a:rPr lang="ar-SA" sz="2800" b="1" u="sng" dirty="0">
                <a:ea typeface="Simplified Arabic"/>
                <a:cs typeface="Simplified Arabic"/>
              </a:rPr>
              <a:t>المعنى اللغوي</a:t>
            </a:r>
            <a:r>
              <a:rPr lang="en-US" sz="2800" b="1" dirty="0">
                <a:latin typeface="Simplified Arabic"/>
                <a:ea typeface="Simplified Arabic"/>
                <a:cs typeface="Arial"/>
              </a:rPr>
              <a:t> :</a:t>
            </a:r>
            <a:r>
              <a:rPr lang="en-US" sz="2400" dirty="0">
                <a:latin typeface="Simplified Arabic"/>
                <a:ea typeface="Simplified Arabic"/>
                <a:cs typeface="Arial"/>
              </a:rPr>
              <a:t> </a:t>
            </a:r>
            <a:r>
              <a:rPr lang="ar-SA" sz="2400" dirty="0">
                <a:ea typeface="Simplified Arabic"/>
                <a:cs typeface="Simplified Arabic"/>
              </a:rPr>
              <a:t>لفظ مشتق من خبر والخبر هو اسم الحق وخبرت الامر</a:t>
            </a:r>
            <a:r>
              <a:rPr lang="en-US" sz="2400" dirty="0">
                <a:latin typeface="Simplified Arabic"/>
                <a:ea typeface="Simplified Arabic"/>
                <a:cs typeface="Arial"/>
              </a:rPr>
              <a:t> : </a:t>
            </a:r>
            <a:r>
              <a:rPr lang="ar-SA" sz="2400" dirty="0">
                <a:ea typeface="Simplified Arabic"/>
                <a:cs typeface="Simplified Arabic"/>
              </a:rPr>
              <a:t>معنى عرفه على حقيقته</a:t>
            </a:r>
            <a:endParaRPr lang="en-US" sz="1800" dirty="0">
              <a:ea typeface="Times New Roman"/>
              <a:cs typeface="Arial"/>
            </a:endParaRPr>
          </a:p>
          <a:p>
            <a:pPr marL="0" marR="0" algn="r" rtl="1">
              <a:lnSpc>
                <a:spcPct val="150000"/>
              </a:lnSpc>
              <a:spcBef>
                <a:spcPts val="0"/>
              </a:spcBef>
              <a:spcAft>
                <a:spcPts val="1000"/>
              </a:spcAft>
            </a:pPr>
            <a:r>
              <a:rPr lang="ar-SA" sz="2400" dirty="0">
                <a:ea typeface="Simplified Arabic"/>
                <a:cs typeface="Simplified Arabic"/>
              </a:rPr>
              <a:t>الخبرة في اللغة</a:t>
            </a:r>
            <a:r>
              <a:rPr lang="en-US" sz="2400" dirty="0">
                <a:latin typeface="Simplified Arabic"/>
                <a:ea typeface="Simplified Arabic"/>
                <a:cs typeface="Arial"/>
              </a:rPr>
              <a:t>. </a:t>
            </a:r>
            <a:r>
              <a:rPr lang="ar-SA" sz="2400" dirty="0">
                <a:ea typeface="Simplified Arabic"/>
                <a:cs typeface="Simplified Arabic"/>
              </a:rPr>
              <a:t>العلم بألشي ومعرفته على حقيقته</a:t>
            </a:r>
            <a:r>
              <a:rPr lang="en-US" sz="2400" dirty="0">
                <a:latin typeface="Simplified Arabic"/>
                <a:ea typeface="Simplified Arabic"/>
                <a:cs typeface="Arial"/>
              </a:rPr>
              <a:t>.</a:t>
            </a:r>
            <a:endParaRPr lang="en-US" sz="1800" dirty="0">
              <a:ea typeface="Times New Roman"/>
              <a:cs typeface="Arial"/>
            </a:endParaRPr>
          </a:p>
          <a:p>
            <a:pPr marL="0" marR="0" algn="r" rtl="1">
              <a:lnSpc>
                <a:spcPct val="150000"/>
              </a:lnSpc>
              <a:spcBef>
                <a:spcPts val="0"/>
              </a:spcBef>
              <a:spcAft>
                <a:spcPts val="1000"/>
              </a:spcAft>
            </a:pPr>
            <a:r>
              <a:rPr lang="ar-SA" sz="2400" dirty="0">
                <a:ea typeface="Simplified Arabic"/>
                <a:cs typeface="Simplified Arabic"/>
              </a:rPr>
              <a:t>تتصل بالخبرة كلمة اخرى وهي التجربة فالتجربة معناها المعرفة بالأمور والكلمتان لها معنى واحد في الانكليزية </a:t>
            </a:r>
            <a:r>
              <a:rPr lang="en-US" sz="2400" b="1" u="sng" dirty="0">
                <a:latin typeface="Simplified Arabic"/>
                <a:ea typeface="Simplified Arabic"/>
                <a:cs typeface="Arial"/>
              </a:rPr>
              <a:t>Experience</a:t>
            </a:r>
            <a:endParaRPr lang="en-US" sz="1800" dirty="0">
              <a:ea typeface="Times New Roman"/>
              <a:cs typeface="Arial"/>
            </a:endParaRPr>
          </a:p>
          <a:p>
            <a:pPr marL="0" marR="0" algn="justLow" rtl="1">
              <a:lnSpc>
                <a:spcPct val="115000"/>
              </a:lnSpc>
              <a:spcBef>
                <a:spcPts val="0"/>
              </a:spcBef>
              <a:spcAft>
                <a:spcPts val="1000"/>
              </a:spcAft>
            </a:pPr>
            <a:endParaRPr lang="en-US" sz="2400" dirty="0" smtClean="0">
              <a:effectLst/>
              <a:latin typeface="Franklin Gothic Book"/>
              <a:ea typeface="Franklin Gothic Book"/>
              <a:cs typeface="Tahoma"/>
            </a:endParaRPr>
          </a:p>
        </p:txBody>
      </p:sp>
    </p:spTree>
    <p:extLst>
      <p:ext uri="{BB962C8B-B14F-4D97-AF65-F5344CB8AC3E}">
        <p14:creationId xmlns:p14="http://schemas.microsoft.com/office/powerpoint/2010/main" val="421307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0000" lnSpcReduction="20000"/>
          </a:bodyPr>
          <a:lstStyle/>
          <a:p>
            <a:pPr lvl="0" algn="r" rtl="1">
              <a:lnSpc>
                <a:spcPct val="150000"/>
              </a:lnSpc>
              <a:spcBef>
                <a:spcPts val="0"/>
              </a:spcBef>
              <a:spcAft>
                <a:spcPts val="1000"/>
              </a:spcAft>
              <a:buFont typeface="Arial"/>
              <a:buChar char="•"/>
            </a:pPr>
            <a:r>
              <a:rPr lang="ar-SA" dirty="0">
                <a:ea typeface="Simplified Arabic"/>
                <a:cs typeface="Simplified Arabic"/>
              </a:rPr>
              <a:t>تساعد على تنمية القدرة على التفكير وذلك لأنها تتطلب النشاط والممارسة واثناء القيام بالنشاط يواجه الفرد بعض المشكلات وهذا يدفعه الى ايجاد حلول المناسبة لها</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اعتماد التلميذ على نفسه في التوصل الى النتائج والاحكام</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يخفف العبء عن المدرس ويسمح له بتوجيه جزء من وقته للقيام بدوره التربوي بشكل افضل بدلاً من تمضيه كل وقته في القاء المعلومات وترديدها</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يساعد على اكتساب بعض المهارات لدى التلاميذ</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يتيح الفرصة لمواجهة الفروق الفردية</a:t>
            </a:r>
            <a:r>
              <a:rPr lang="en-US" dirty="0">
                <a:latin typeface="Simplified Arabic"/>
                <a:ea typeface="Simplified Arabic"/>
                <a:cs typeface="Arial"/>
              </a:rPr>
              <a:t>.</a:t>
            </a:r>
            <a:endParaRPr lang="en-US" sz="2400" dirty="0">
              <a:ea typeface="Times New Roman"/>
              <a:cs typeface="Arial"/>
            </a:endParaRPr>
          </a:p>
          <a:p>
            <a:endParaRPr lang="en-US" dirty="0"/>
          </a:p>
        </p:txBody>
      </p:sp>
    </p:spTree>
    <p:extLst>
      <p:ext uri="{BB962C8B-B14F-4D97-AF65-F5344CB8AC3E}">
        <p14:creationId xmlns:p14="http://schemas.microsoft.com/office/powerpoint/2010/main" val="3837402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ar-SA" dirty="0">
                <a:ea typeface="Simplified Arabic"/>
                <a:cs typeface="Simplified Arabic"/>
              </a:rPr>
              <a:t>اما الخبرات غير المباشرة فهي كل ما ورثناه من اسلافنا ووهي تمثل مخزون تراثنا الفكري والاجتماعي، وبذلك يكون التاريخ وسيلتنا لربط الخبرة الماضية بالخبرة الحاضرة والمستقبلية، وعلى الانسان الالمام بالخبرات غير المباشرة وينتقي الصالح منها لان ليس كل ما في التراث الماضي صالح، وان الخبرة تتميز بالتغيير والتجدد واعادة البناء شأنها شأن الحياة الانسانية كلها</a:t>
            </a:r>
            <a:r>
              <a:rPr lang="en-US" dirty="0">
                <a:latin typeface="Simplified Arabic"/>
                <a:ea typeface="Simplified Arabic"/>
              </a:rPr>
              <a:t>.</a:t>
            </a:r>
            <a:endParaRPr lang="en-US" dirty="0"/>
          </a:p>
        </p:txBody>
      </p:sp>
    </p:spTree>
    <p:extLst>
      <p:ext uri="{BB962C8B-B14F-4D97-AF65-F5344CB8AC3E}">
        <p14:creationId xmlns:p14="http://schemas.microsoft.com/office/powerpoint/2010/main" val="485632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55000" lnSpcReduction="20000"/>
          </a:bodyPr>
          <a:lstStyle/>
          <a:p>
            <a:pPr marL="0" marR="0" algn="r" rtl="1">
              <a:lnSpc>
                <a:spcPct val="150000"/>
              </a:lnSpc>
              <a:spcBef>
                <a:spcPts val="0"/>
              </a:spcBef>
              <a:spcAft>
                <a:spcPts val="1000"/>
              </a:spcAft>
            </a:pPr>
            <a:r>
              <a:rPr lang="en-US" sz="3600" b="1" dirty="0">
                <a:latin typeface="Simplified Arabic"/>
                <a:ea typeface="Simplified Arabic"/>
                <a:cs typeface="Arial"/>
              </a:rPr>
              <a:t>- </a:t>
            </a:r>
            <a:r>
              <a:rPr lang="ar-SA" sz="3600" b="1" dirty="0">
                <a:ea typeface="Simplified Arabic"/>
                <a:cs typeface="Simplified Arabic"/>
              </a:rPr>
              <a:t>مميزات الخبرات غير المباشرة</a:t>
            </a:r>
            <a:r>
              <a:rPr lang="en-US" sz="3600" b="1"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انها تمكننا من خبرات الاخرين في جميع مجالات الحياة مهما طالت المسافة او بعد الزمن بيننا وبينهم وهكذا توفر لنا الجهد والوقت والمال</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ان الخبرة غير المباشرة اساسية في كثير من الاحيان للمرور بالخبرة المباشرة فعند قيام الفرد بإحدى التجارب او بأحد البحوث فأنه يستعين بما لديه من معلومات وخبرات سابقة في بناء خبراته الجديدة</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سهولة الحصول عليها وغالباً ما يتم ذلك في صورة</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كتب دراسية تحتوي على جزء من التراث الثقافي الذي يمثل بدوره خبرات الاخرين</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en-US" dirty="0">
                <a:latin typeface="Simplified Arabic"/>
                <a:ea typeface="Simplified Arabic"/>
                <a:cs typeface="Arial"/>
              </a:rPr>
              <a:t> </a:t>
            </a:r>
            <a:r>
              <a:rPr lang="ar-SA" dirty="0">
                <a:ea typeface="Simplified Arabic"/>
                <a:cs typeface="Simplified Arabic"/>
              </a:rPr>
              <a:t>مجموعة من الوسائل التعلمية مثل الافلام، الصور، التمثيليات، التسجيلات والمجسمات والرسوم وغيرها من وسائل التكنلوجيا الحديثة</a:t>
            </a:r>
            <a:r>
              <a:rPr lang="en-US">
                <a:latin typeface="Simplified Arabic"/>
                <a:ea typeface="Simplified Arabic"/>
                <a:cs typeface="Arial"/>
              </a:rPr>
              <a:t>.</a:t>
            </a:r>
            <a:endParaRPr lang="en-US" sz="2400">
              <a:ea typeface="Times New Roman"/>
              <a:cs typeface="Arial"/>
            </a:endParaRPr>
          </a:p>
          <a:p>
            <a:endParaRPr lang="en-US"/>
          </a:p>
        </p:txBody>
      </p:sp>
    </p:spTree>
    <p:extLst>
      <p:ext uri="{BB962C8B-B14F-4D97-AF65-F5344CB8AC3E}">
        <p14:creationId xmlns:p14="http://schemas.microsoft.com/office/powerpoint/2010/main" val="1808203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0" marR="0" algn="r" rtl="1">
              <a:lnSpc>
                <a:spcPct val="115000"/>
              </a:lnSpc>
              <a:spcBef>
                <a:spcPts val="0"/>
              </a:spcBef>
              <a:spcAft>
                <a:spcPts val="0"/>
              </a:spcAft>
            </a:pPr>
            <a:endParaRPr lang="en-US" dirty="0"/>
          </a:p>
        </p:txBody>
      </p:sp>
      <p:sp>
        <p:nvSpPr>
          <p:cNvPr id="3" name="عنصر نائب للمحتوى 2"/>
          <p:cNvSpPr>
            <a:spLocks noGrp="1"/>
          </p:cNvSpPr>
          <p:nvPr>
            <p:ph idx="1"/>
          </p:nvPr>
        </p:nvSpPr>
        <p:spPr/>
        <p:txBody>
          <a:bodyPr/>
          <a:lstStyle/>
          <a:p>
            <a:pPr marL="0" marR="0" algn="r" rtl="1">
              <a:lnSpc>
                <a:spcPct val="150000"/>
              </a:lnSpc>
              <a:spcBef>
                <a:spcPts val="0"/>
              </a:spcBef>
              <a:spcAft>
                <a:spcPts val="1000"/>
              </a:spcAft>
            </a:pPr>
            <a:r>
              <a:rPr lang="ar-SA" sz="2400" b="1" u="sng" dirty="0">
                <a:ea typeface="Simplified Arabic"/>
                <a:cs typeface="Simplified Arabic"/>
              </a:rPr>
              <a:t>المعنى الاصطلاحي</a:t>
            </a:r>
            <a:r>
              <a:rPr lang="en-US" sz="2400" b="1" u="sng" dirty="0">
                <a:latin typeface="Simplified Arabic"/>
                <a:ea typeface="Simplified Arabic"/>
                <a:cs typeface="Arial"/>
              </a:rPr>
              <a:t>:</a:t>
            </a:r>
            <a:endParaRPr lang="en-US" sz="1600" dirty="0">
              <a:ea typeface="Times New Roman"/>
              <a:cs typeface="Arial"/>
            </a:endParaRPr>
          </a:p>
          <a:p>
            <a:pPr marL="0" marR="0" algn="r" rtl="1">
              <a:lnSpc>
                <a:spcPct val="150000"/>
              </a:lnSpc>
              <a:spcBef>
                <a:spcPts val="0"/>
              </a:spcBef>
              <a:spcAft>
                <a:spcPts val="1000"/>
              </a:spcAft>
            </a:pPr>
            <a:r>
              <a:rPr lang="ar-SA" sz="2000" dirty="0">
                <a:ea typeface="Simplified Arabic"/>
                <a:cs typeface="Simplified Arabic"/>
              </a:rPr>
              <a:t>لها معنان الاول عام والثاني خاص</a:t>
            </a:r>
            <a:endParaRPr lang="en-US" sz="1600" dirty="0">
              <a:ea typeface="Times New Roman"/>
              <a:cs typeface="Arial"/>
            </a:endParaRPr>
          </a:p>
          <a:p>
            <a:pPr marL="0" marR="0" algn="r" rtl="1">
              <a:lnSpc>
                <a:spcPct val="150000"/>
              </a:lnSpc>
              <a:spcBef>
                <a:spcPts val="0"/>
              </a:spcBef>
              <a:spcAft>
                <a:spcPts val="1000"/>
              </a:spcAft>
            </a:pPr>
            <a:r>
              <a:rPr lang="ar-SA" sz="2000" dirty="0">
                <a:ea typeface="Simplified Arabic"/>
                <a:cs typeface="Simplified Arabic"/>
              </a:rPr>
              <a:t>المعنى العام</a:t>
            </a:r>
            <a:r>
              <a:rPr lang="en-US" sz="2000" dirty="0">
                <a:latin typeface="Simplified Arabic"/>
                <a:ea typeface="Simplified Arabic"/>
                <a:cs typeface="Arial"/>
              </a:rPr>
              <a:t>: </a:t>
            </a:r>
            <a:r>
              <a:rPr lang="ar-SA" sz="2000" dirty="0">
                <a:ea typeface="Simplified Arabic"/>
                <a:cs typeface="Simplified Arabic"/>
              </a:rPr>
              <a:t>ويشير هذا المعنى الى ثلاثة اجزاء</a:t>
            </a:r>
            <a:endParaRPr lang="en-US" sz="1600" dirty="0">
              <a:ea typeface="Times New Roman"/>
              <a:cs typeface="Arial"/>
            </a:endParaRPr>
          </a:p>
          <a:p>
            <a:pPr marL="0" marR="0" algn="r" rtl="1">
              <a:lnSpc>
                <a:spcPct val="150000"/>
              </a:lnSpc>
              <a:spcBef>
                <a:spcPts val="0"/>
              </a:spcBef>
              <a:spcAft>
                <a:spcPts val="1000"/>
              </a:spcAft>
            </a:pPr>
            <a:r>
              <a:rPr lang="ar-SA" sz="2000" b="1" u="sng" dirty="0">
                <a:ea typeface="Simplified Arabic"/>
                <a:cs typeface="Simplified Arabic"/>
              </a:rPr>
              <a:t>الاول</a:t>
            </a:r>
            <a:r>
              <a:rPr lang="en-US" sz="2000" b="1" u="sng" dirty="0">
                <a:latin typeface="Simplified Arabic"/>
                <a:ea typeface="Simplified Arabic"/>
                <a:cs typeface="Arial"/>
              </a:rPr>
              <a:t>:</a:t>
            </a:r>
            <a:r>
              <a:rPr lang="en-US" sz="2000" dirty="0">
                <a:latin typeface="Simplified Arabic"/>
                <a:ea typeface="Simplified Arabic"/>
                <a:cs typeface="Arial"/>
              </a:rPr>
              <a:t> </a:t>
            </a:r>
            <a:r>
              <a:rPr lang="ar-SA" sz="2000" dirty="0">
                <a:ea typeface="Simplified Arabic"/>
                <a:cs typeface="Simplified Arabic"/>
              </a:rPr>
              <a:t>يشير الى الاختبار الذي يوسع نطاق الفكر ويشير به</a:t>
            </a:r>
            <a:r>
              <a:rPr lang="en-US" sz="2000" dirty="0">
                <a:latin typeface="Simplified Arabic"/>
                <a:ea typeface="Simplified Arabic"/>
                <a:cs typeface="Arial"/>
              </a:rPr>
              <a:t>.</a:t>
            </a:r>
            <a:endParaRPr lang="en-US" sz="1600" dirty="0">
              <a:ea typeface="Times New Roman"/>
              <a:cs typeface="Arial"/>
            </a:endParaRPr>
          </a:p>
          <a:p>
            <a:pPr marL="0" marR="0" algn="r" rtl="1">
              <a:lnSpc>
                <a:spcPct val="150000"/>
              </a:lnSpc>
              <a:spcBef>
                <a:spcPts val="0"/>
              </a:spcBef>
              <a:spcAft>
                <a:spcPts val="1000"/>
              </a:spcAft>
            </a:pPr>
            <a:r>
              <a:rPr lang="ar-SA" sz="2000" b="1" dirty="0">
                <a:ea typeface="Simplified Arabic"/>
                <a:cs typeface="Simplified Arabic"/>
              </a:rPr>
              <a:t>الثاني</a:t>
            </a:r>
            <a:r>
              <a:rPr lang="en-US" sz="2000" b="1" dirty="0">
                <a:latin typeface="Simplified Arabic"/>
                <a:ea typeface="Simplified Arabic"/>
                <a:cs typeface="Arial"/>
              </a:rPr>
              <a:t> :</a:t>
            </a:r>
            <a:r>
              <a:rPr lang="en-US" sz="2000" dirty="0">
                <a:latin typeface="Simplified Arabic"/>
                <a:ea typeface="Simplified Arabic"/>
                <a:cs typeface="Arial"/>
              </a:rPr>
              <a:t> </a:t>
            </a:r>
            <a:r>
              <a:rPr lang="ar-SA" sz="2000" dirty="0">
                <a:ea typeface="Simplified Arabic"/>
                <a:cs typeface="Simplified Arabic"/>
              </a:rPr>
              <a:t>التغيير النافع الذي يحدث للمعلمات بفعل التدريب</a:t>
            </a:r>
            <a:r>
              <a:rPr lang="en-US" sz="2000" dirty="0">
                <a:latin typeface="Simplified Arabic"/>
                <a:ea typeface="Simplified Arabic"/>
                <a:cs typeface="Arial"/>
              </a:rPr>
              <a:t>.</a:t>
            </a:r>
            <a:endParaRPr lang="en-US" sz="1600" dirty="0">
              <a:ea typeface="Times New Roman"/>
              <a:cs typeface="Arial"/>
            </a:endParaRPr>
          </a:p>
          <a:p>
            <a:pPr marL="0" marR="0" algn="r" rtl="1">
              <a:lnSpc>
                <a:spcPct val="150000"/>
              </a:lnSpc>
              <a:spcBef>
                <a:spcPts val="0"/>
              </a:spcBef>
              <a:spcAft>
                <a:spcPts val="1000"/>
              </a:spcAft>
            </a:pPr>
            <a:r>
              <a:rPr lang="ar-SA" sz="2000" b="1" u="sng" dirty="0">
                <a:ea typeface="Simplified Arabic"/>
                <a:cs typeface="Simplified Arabic"/>
              </a:rPr>
              <a:t>الثالث</a:t>
            </a:r>
            <a:r>
              <a:rPr lang="en-US" sz="2000" b="1" u="sng" dirty="0">
                <a:latin typeface="Simplified Arabic"/>
                <a:ea typeface="Simplified Arabic"/>
                <a:cs typeface="Arial"/>
              </a:rPr>
              <a:t>:</a:t>
            </a:r>
            <a:r>
              <a:rPr lang="en-US" sz="2000" dirty="0">
                <a:latin typeface="Simplified Arabic"/>
                <a:ea typeface="Simplified Arabic"/>
                <a:cs typeface="Arial"/>
              </a:rPr>
              <a:t> </a:t>
            </a:r>
            <a:r>
              <a:rPr lang="ar-SA" sz="2000" dirty="0">
                <a:ea typeface="Simplified Arabic"/>
                <a:cs typeface="Simplified Arabic"/>
              </a:rPr>
              <a:t>المعرفة الصحيحة الذي يحصل عليها العقل للمكان المختلفة</a:t>
            </a:r>
            <a:r>
              <a:rPr lang="en-US" sz="2000" dirty="0">
                <a:latin typeface="Simplified Arabic"/>
                <a:ea typeface="Simplified Arabic"/>
                <a:cs typeface="Arial"/>
              </a:rPr>
              <a:t>.</a:t>
            </a:r>
            <a:endParaRPr lang="en-US" sz="1600" dirty="0">
              <a:ea typeface="Times New Roman"/>
              <a:cs typeface="Arial"/>
            </a:endParaRPr>
          </a:p>
          <a:p>
            <a:pPr marL="0" marR="0" algn="r" rtl="1">
              <a:lnSpc>
                <a:spcPct val="150000"/>
              </a:lnSpc>
              <a:spcBef>
                <a:spcPts val="0"/>
              </a:spcBef>
              <a:spcAft>
                <a:spcPts val="1000"/>
              </a:spcAft>
            </a:pPr>
            <a:r>
              <a:rPr lang="en-US" sz="2000" dirty="0">
                <a:latin typeface="Simplified Arabic"/>
                <a:ea typeface="Simplified Arabic"/>
                <a:cs typeface="Arial"/>
              </a:rPr>
              <a:t> </a:t>
            </a:r>
            <a:endParaRPr lang="en-US" sz="1600" dirty="0">
              <a:ea typeface="Times New Roman"/>
              <a:cs typeface="Arial"/>
            </a:endParaRPr>
          </a:p>
          <a:p>
            <a:pPr marL="0" marR="0" algn="just" rtl="1">
              <a:lnSpc>
                <a:spcPct val="115000"/>
              </a:lnSpc>
              <a:spcBef>
                <a:spcPts val="0"/>
              </a:spcBef>
              <a:spcAft>
                <a:spcPts val="1000"/>
              </a:spcAft>
            </a:pPr>
            <a:endParaRPr lang="en-US" sz="2000" dirty="0">
              <a:ea typeface="Calibri"/>
              <a:cs typeface="Arial"/>
            </a:endParaRPr>
          </a:p>
        </p:txBody>
      </p:sp>
    </p:spTree>
    <p:extLst>
      <p:ext uri="{BB962C8B-B14F-4D97-AF65-F5344CB8AC3E}">
        <p14:creationId xmlns:p14="http://schemas.microsoft.com/office/powerpoint/2010/main" val="1803558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0" marR="0" algn="r" rtl="1">
              <a:lnSpc>
                <a:spcPct val="115000"/>
              </a:lnSpc>
              <a:spcBef>
                <a:spcPts val="0"/>
              </a:spcBef>
              <a:spcAft>
                <a:spcPts val="0"/>
              </a:spcAft>
            </a:pPr>
            <a:endParaRPr lang="en-US" dirty="0"/>
          </a:p>
        </p:txBody>
      </p:sp>
      <p:sp>
        <p:nvSpPr>
          <p:cNvPr id="3" name="عنصر نائب للمحتوى 2"/>
          <p:cNvSpPr>
            <a:spLocks noGrp="1"/>
          </p:cNvSpPr>
          <p:nvPr>
            <p:ph idx="1"/>
          </p:nvPr>
        </p:nvSpPr>
        <p:spPr/>
        <p:txBody>
          <a:bodyPr>
            <a:normAutofit fontScale="77500" lnSpcReduction="20000"/>
          </a:bodyPr>
          <a:lstStyle/>
          <a:p>
            <a:pPr marL="0" marR="0" algn="r" rtl="1">
              <a:lnSpc>
                <a:spcPct val="150000"/>
              </a:lnSpc>
              <a:spcBef>
                <a:spcPts val="0"/>
              </a:spcBef>
              <a:spcAft>
                <a:spcPts val="1000"/>
              </a:spcAft>
            </a:pPr>
            <a:r>
              <a:rPr lang="ar-SA" b="1" dirty="0">
                <a:ea typeface="Simplified Arabic"/>
                <a:cs typeface="Simplified Arabic"/>
              </a:rPr>
              <a:t>والخبرة عند الفلاسفة نوعان</a:t>
            </a:r>
            <a:r>
              <a:rPr lang="en-US" dirty="0">
                <a:latin typeface="Simplified Arabic"/>
                <a:ea typeface="Simplified Arabic"/>
                <a:cs typeface="Arial"/>
              </a:rPr>
              <a:t>:        </a:t>
            </a:r>
            <a:r>
              <a:rPr lang="ar-SA" dirty="0">
                <a:ea typeface="Simplified Arabic"/>
                <a:cs typeface="Simplified Arabic"/>
              </a:rPr>
              <a:t>خبرة موضوعية </a:t>
            </a:r>
            <a:r>
              <a:rPr lang="en-US" b="1" dirty="0">
                <a:latin typeface="Simplified Arabic"/>
                <a:ea typeface="Simplified Arabic"/>
                <a:cs typeface="Arial"/>
              </a:rPr>
              <a:t>( </a:t>
            </a:r>
            <a:r>
              <a:rPr lang="ar-SA" b="1" dirty="0">
                <a:ea typeface="Simplified Arabic"/>
                <a:cs typeface="Simplified Arabic"/>
              </a:rPr>
              <a:t>خبرة الادراك</a:t>
            </a:r>
            <a:r>
              <a:rPr lang="en-US" dirty="0">
                <a:latin typeface="Simplified Arabic"/>
                <a:ea typeface="Simplified Arabic"/>
                <a:cs typeface="Arial"/>
              </a:rPr>
              <a:t> ).</a:t>
            </a:r>
            <a:endParaRPr lang="en-US" sz="2400" dirty="0">
              <a:ea typeface="Times New Roman"/>
              <a:cs typeface="Arial"/>
            </a:endParaRPr>
          </a:p>
          <a:p>
            <a:pPr marL="0" marR="0" algn="r" rtl="1">
              <a:lnSpc>
                <a:spcPct val="150000"/>
              </a:lnSpc>
              <a:spcBef>
                <a:spcPts val="0"/>
              </a:spcBef>
              <a:spcAft>
                <a:spcPts val="1000"/>
              </a:spcAft>
            </a:pPr>
            <a:r>
              <a:rPr lang="en-US" dirty="0">
                <a:latin typeface="Simplified Arabic"/>
                <a:ea typeface="Simplified Arabic"/>
                <a:cs typeface="Arial"/>
              </a:rPr>
              <a:t>                                          </a:t>
            </a:r>
            <a:r>
              <a:rPr lang="ar-SA" dirty="0">
                <a:ea typeface="Simplified Arabic"/>
                <a:cs typeface="Simplified Arabic"/>
              </a:rPr>
              <a:t>خبرة باطنية</a:t>
            </a:r>
            <a:r>
              <a:rPr lang="en-US" dirty="0">
                <a:latin typeface="Simplified Arabic"/>
                <a:ea typeface="Simplified Arabic"/>
                <a:cs typeface="Arial"/>
              </a:rPr>
              <a:t> ( </a:t>
            </a:r>
            <a:r>
              <a:rPr lang="ar-SA" b="1" dirty="0">
                <a:ea typeface="Simplified Arabic"/>
                <a:cs typeface="Simplified Arabic"/>
              </a:rPr>
              <a:t>تجربة الشعور</a:t>
            </a:r>
            <a:r>
              <a:rPr lang="en-US" b="1" dirty="0">
                <a:latin typeface="Simplified Arabic"/>
                <a:ea typeface="Simplified Arabic"/>
                <a:cs typeface="Arial"/>
              </a:rPr>
              <a:t> )</a:t>
            </a:r>
            <a:r>
              <a:rPr lang="en-US" dirty="0">
                <a:latin typeface="Simplified Arabic"/>
                <a:ea typeface="Simplified Arabic"/>
                <a:cs typeface="Arial"/>
              </a:rPr>
              <a:t>.</a:t>
            </a:r>
            <a:endParaRPr lang="en-US" sz="2400" dirty="0">
              <a:ea typeface="Times New Roman"/>
              <a:cs typeface="Arial"/>
            </a:endParaRPr>
          </a:p>
          <a:p>
            <a:pPr marL="0" marR="0" algn="r" rtl="1">
              <a:lnSpc>
                <a:spcPct val="150000"/>
              </a:lnSpc>
              <a:spcBef>
                <a:spcPts val="0"/>
              </a:spcBef>
              <a:spcAft>
                <a:spcPts val="1000"/>
              </a:spcAft>
            </a:pPr>
            <a:r>
              <a:rPr lang="ar-SA" dirty="0">
                <a:ea typeface="Simplified Arabic"/>
                <a:cs typeface="Simplified Arabic"/>
              </a:rPr>
              <a:t>المعنى الاول للخبرة يقترب من المعنى اللغوي </a:t>
            </a:r>
            <a:endParaRPr lang="en-US" sz="2400" dirty="0">
              <a:ea typeface="Times New Roman"/>
              <a:cs typeface="Arial"/>
            </a:endParaRPr>
          </a:p>
          <a:p>
            <a:pPr marL="0" marR="0" algn="r" rtl="1">
              <a:lnSpc>
                <a:spcPct val="150000"/>
              </a:lnSpc>
              <a:spcBef>
                <a:spcPts val="0"/>
              </a:spcBef>
              <a:spcAft>
                <a:spcPts val="1000"/>
              </a:spcAft>
            </a:pPr>
            <a:r>
              <a:rPr lang="ar-SA" dirty="0">
                <a:ea typeface="Simplified Arabic"/>
                <a:cs typeface="Simplified Arabic"/>
              </a:rPr>
              <a:t>اي ان الفرد كلما تزداد مهارته ويزداد رصيده من التجارب</a:t>
            </a:r>
            <a:r>
              <a:rPr lang="en-US" dirty="0">
                <a:latin typeface="Simplified Arabic"/>
                <a:ea typeface="Simplified Arabic"/>
                <a:cs typeface="Arial"/>
              </a:rPr>
              <a:t>.</a:t>
            </a:r>
            <a:endParaRPr lang="en-US" sz="2400" dirty="0">
              <a:ea typeface="Times New Roman"/>
              <a:cs typeface="Arial"/>
            </a:endParaRPr>
          </a:p>
          <a:p>
            <a:pPr marL="0" marR="0" algn="r" rtl="1">
              <a:lnSpc>
                <a:spcPct val="150000"/>
              </a:lnSpc>
              <a:spcBef>
                <a:spcPts val="0"/>
              </a:spcBef>
              <a:spcAft>
                <a:spcPts val="1000"/>
              </a:spcAft>
            </a:pPr>
            <a:r>
              <a:rPr lang="en-US" dirty="0">
                <a:latin typeface="Simplified Arabic"/>
                <a:ea typeface="Simplified Arabic"/>
                <a:cs typeface="Arial"/>
              </a:rPr>
              <a:t>  </a:t>
            </a:r>
            <a:r>
              <a:rPr lang="ar-SA" dirty="0">
                <a:ea typeface="Simplified Arabic"/>
                <a:cs typeface="Simplified Arabic"/>
              </a:rPr>
              <a:t>اما الجزاءان الثاني والثالث فيدلان على معنى مشترك وهي تلك التجارب التي تؤهل الفرد لزيادة قدراته العقلية من خلال ما يحصل عليه من معارف وتكون مستمدة من خارج ذات الفرد</a:t>
            </a:r>
            <a:r>
              <a:rPr lang="en-US" dirty="0">
                <a:latin typeface="Simplified Arabic"/>
                <a:ea typeface="Simplified Arabic"/>
                <a:cs typeface="Arial"/>
              </a:rPr>
              <a:t>.</a:t>
            </a:r>
            <a:endParaRPr lang="en-US" sz="2400" dirty="0">
              <a:ea typeface="Times New Roman"/>
              <a:cs typeface="Arial"/>
            </a:endParaRPr>
          </a:p>
          <a:p>
            <a:endParaRPr lang="en-US" dirty="0"/>
          </a:p>
        </p:txBody>
      </p:sp>
    </p:spTree>
    <p:extLst>
      <p:ext uri="{BB962C8B-B14F-4D97-AF65-F5344CB8AC3E}">
        <p14:creationId xmlns:p14="http://schemas.microsoft.com/office/powerpoint/2010/main" val="4015996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0000" lnSpcReduction="20000"/>
          </a:bodyPr>
          <a:lstStyle/>
          <a:p>
            <a:pPr marL="0" marR="0" algn="r" rtl="1">
              <a:lnSpc>
                <a:spcPct val="150000"/>
              </a:lnSpc>
              <a:spcBef>
                <a:spcPts val="0"/>
              </a:spcBef>
              <a:spcAft>
                <a:spcPts val="1000"/>
              </a:spcAft>
            </a:pPr>
            <a:r>
              <a:rPr lang="ar-SA" sz="3600" b="1" u="sng" dirty="0">
                <a:ea typeface="Simplified Arabic"/>
                <a:cs typeface="Simplified Arabic"/>
              </a:rPr>
              <a:t>اعتراض</a:t>
            </a:r>
            <a:endParaRPr lang="en-US" sz="2400" dirty="0">
              <a:ea typeface="Times New Roman"/>
              <a:cs typeface="Arial"/>
            </a:endParaRPr>
          </a:p>
          <a:p>
            <a:pPr marL="0" marR="0" algn="r" rtl="1">
              <a:lnSpc>
                <a:spcPct val="150000"/>
              </a:lnSpc>
              <a:spcBef>
                <a:spcPts val="0"/>
              </a:spcBef>
              <a:spcAft>
                <a:spcPts val="1000"/>
              </a:spcAft>
            </a:pPr>
            <a:r>
              <a:rPr lang="en-US" dirty="0">
                <a:latin typeface="Simplified Arabic"/>
                <a:ea typeface="Simplified Arabic"/>
                <a:cs typeface="Arial"/>
              </a:rPr>
              <a:t>   </a:t>
            </a:r>
            <a:r>
              <a:rPr lang="ar-SA" dirty="0">
                <a:ea typeface="Simplified Arabic"/>
                <a:cs typeface="Simplified Arabic"/>
              </a:rPr>
              <a:t>وهناك اعتراض عليه باعتبار ان التجربة يمكن ان تكون نابعة من داخل الفرد نتيجة الحدس والشعور وخارجة</a:t>
            </a:r>
            <a:r>
              <a:rPr lang="en-US" dirty="0">
                <a:latin typeface="Simplified Arabic"/>
                <a:ea typeface="Simplified Arabic"/>
                <a:cs typeface="Arial"/>
              </a:rPr>
              <a:t>.</a:t>
            </a:r>
            <a:endParaRPr lang="en-US" sz="2400" dirty="0">
              <a:ea typeface="Times New Roman"/>
              <a:cs typeface="Arial"/>
            </a:endParaRPr>
          </a:p>
          <a:p>
            <a:pPr marL="0" marR="0" algn="r" rtl="1">
              <a:lnSpc>
                <a:spcPct val="150000"/>
              </a:lnSpc>
              <a:spcBef>
                <a:spcPts val="0"/>
              </a:spcBef>
              <a:spcAft>
                <a:spcPts val="1000"/>
              </a:spcAft>
            </a:pPr>
            <a:r>
              <a:rPr lang="ar-SA" dirty="0">
                <a:ea typeface="Simplified Arabic"/>
                <a:cs typeface="Simplified Arabic"/>
              </a:rPr>
              <a:t>المعنى الخاص للخبرة</a:t>
            </a:r>
            <a:endParaRPr lang="en-US" sz="2400" dirty="0">
              <a:ea typeface="Times New Roman"/>
              <a:cs typeface="Arial"/>
            </a:endParaRPr>
          </a:p>
          <a:p>
            <a:pPr marL="0" marR="0" algn="r" rtl="1">
              <a:lnSpc>
                <a:spcPct val="150000"/>
              </a:lnSpc>
              <a:spcBef>
                <a:spcPts val="0"/>
              </a:spcBef>
              <a:spcAft>
                <a:spcPts val="1000"/>
              </a:spcAft>
            </a:pPr>
            <a:r>
              <a:rPr lang="en-US" dirty="0">
                <a:latin typeface="Simplified Arabic"/>
                <a:ea typeface="Simplified Arabic"/>
                <a:cs typeface="Arial"/>
              </a:rPr>
              <a:t>  </a:t>
            </a:r>
            <a:r>
              <a:rPr lang="ar-SA" dirty="0">
                <a:ea typeface="Simplified Arabic"/>
                <a:cs typeface="Simplified Arabic"/>
              </a:rPr>
              <a:t>ملاحظة ظواهر معينه في شروط معينه يهيئها بنفسه ويتصرف فيها </a:t>
            </a:r>
            <a:r>
              <a:rPr lang="ar-SA" dirty="0" err="1">
                <a:ea typeface="Simplified Arabic"/>
                <a:cs typeface="Simplified Arabic"/>
              </a:rPr>
              <a:t>بأرادته</a:t>
            </a:r>
            <a:r>
              <a:rPr lang="en-US" dirty="0">
                <a:latin typeface="Simplified Arabic"/>
                <a:ea typeface="Simplified Arabic"/>
                <a:cs typeface="Arial"/>
              </a:rPr>
              <a:t>.</a:t>
            </a:r>
            <a:endParaRPr lang="en-US" sz="2400" dirty="0">
              <a:ea typeface="Times New Roman"/>
              <a:cs typeface="Arial"/>
            </a:endParaRPr>
          </a:p>
          <a:p>
            <a:pPr marL="0" marR="0" algn="r" rtl="1">
              <a:lnSpc>
                <a:spcPct val="150000"/>
              </a:lnSpc>
              <a:spcBef>
                <a:spcPts val="0"/>
              </a:spcBef>
              <a:spcAft>
                <a:spcPts val="1000"/>
              </a:spcAft>
            </a:pPr>
            <a:r>
              <a:rPr lang="ar-SA" sz="3600" b="1" dirty="0">
                <a:ea typeface="Simplified Arabic"/>
                <a:cs typeface="Simplified Arabic"/>
              </a:rPr>
              <a:t>س</a:t>
            </a:r>
            <a:r>
              <a:rPr lang="en-US" sz="3600" b="1" dirty="0">
                <a:latin typeface="Simplified Arabic"/>
                <a:ea typeface="Simplified Arabic"/>
                <a:cs typeface="Arial"/>
              </a:rPr>
              <a:t>// </a:t>
            </a:r>
            <a:r>
              <a:rPr lang="ar-SA" sz="3600" b="1" dirty="0">
                <a:ea typeface="Simplified Arabic"/>
                <a:cs typeface="Simplified Arabic"/>
              </a:rPr>
              <a:t>هل يعني الى كل ملاحظة هي تجربة</a:t>
            </a:r>
            <a:r>
              <a:rPr lang="en-US" sz="3600" b="1" dirty="0">
                <a:latin typeface="Simplified Arabic"/>
                <a:ea typeface="Simplified Arabic"/>
                <a:cs typeface="Arial"/>
              </a:rPr>
              <a:t>  ( </a:t>
            </a:r>
            <a:r>
              <a:rPr lang="ar-SA" sz="3600" b="1" dirty="0">
                <a:ea typeface="Simplified Arabic"/>
                <a:cs typeface="Simplified Arabic"/>
              </a:rPr>
              <a:t>خبرة</a:t>
            </a:r>
            <a:r>
              <a:rPr lang="en-US" sz="3600" b="1" dirty="0">
                <a:latin typeface="Simplified Arabic"/>
                <a:ea typeface="Simplified Arabic"/>
                <a:cs typeface="Arial"/>
              </a:rPr>
              <a:t> ).</a:t>
            </a:r>
            <a:endParaRPr lang="en-US" sz="2400" dirty="0">
              <a:ea typeface="Times New Roman"/>
              <a:cs typeface="Arial"/>
            </a:endParaRPr>
          </a:p>
          <a:p>
            <a:pPr marL="0" marR="0" algn="r" rtl="1">
              <a:lnSpc>
                <a:spcPct val="150000"/>
              </a:lnSpc>
              <a:spcBef>
                <a:spcPts val="0"/>
              </a:spcBef>
              <a:spcAft>
                <a:spcPts val="1000"/>
              </a:spcAft>
            </a:pPr>
            <a:r>
              <a:rPr lang="ar-SA" dirty="0">
                <a:ea typeface="Simplified Arabic"/>
                <a:cs typeface="Simplified Arabic"/>
              </a:rPr>
              <a:t>هناك فرق بين ملاحظة الظاهرة كما هي في الطبيعة وبين التجربة التي يشاهدها في ظروف يهيئها بنفسه للوصول الى قوانين وفي ضوء ذلك ظهرت التجربة التجريبية</a:t>
            </a:r>
            <a:r>
              <a:rPr lang="en-US" dirty="0">
                <a:latin typeface="Simplified Arabic"/>
                <a:ea typeface="Simplified Arabic"/>
                <a:cs typeface="Arial"/>
              </a:rPr>
              <a:t>.</a:t>
            </a:r>
            <a:endParaRPr lang="en-US" sz="2400" dirty="0">
              <a:ea typeface="Times New Roman"/>
              <a:cs typeface="Arial"/>
            </a:endParaRPr>
          </a:p>
          <a:p>
            <a:endParaRPr lang="en-US" dirty="0"/>
          </a:p>
        </p:txBody>
      </p:sp>
    </p:spTree>
    <p:extLst>
      <p:ext uri="{BB962C8B-B14F-4D97-AF65-F5344CB8AC3E}">
        <p14:creationId xmlns:p14="http://schemas.microsoft.com/office/powerpoint/2010/main" val="647553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ea typeface="Simplified Arabic"/>
                <a:cs typeface="Simplified Arabic"/>
              </a:rPr>
              <a:t>الخبرة والذاكرة</a:t>
            </a:r>
            <a:endParaRPr lang="en-US" dirty="0"/>
          </a:p>
        </p:txBody>
      </p:sp>
      <p:sp>
        <p:nvSpPr>
          <p:cNvPr id="3" name="عنصر نائب للمحتوى 2"/>
          <p:cNvSpPr>
            <a:spLocks noGrp="1"/>
          </p:cNvSpPr>
          <p:nvPr>
            <p:ph idx="1"/>
          </p:nvPr>
        </p:nvSpPr>
        <p:spPr/>
        <p:txBody>
          <a:bodyPr>
            <a:normAutofit fontScale="70000" lnSpcReduction="20000"/>
          </a:bodyPr>
          <a:lstStyle/>
          <a:p>
            <a:r>
              <a:rPr lang="en-US" dirty="0">
                <a:latin typeface="Simplified Arabic"/>
                <a:ea typeface="Simplified Arabic"/>
                <a:cs typeface="Arial"/>
              </a:rPr>
              <a:t> </a:t>
            </a:r>
            <a:r>
              <a:rPr lang="ar-SA" dirty="0">
                <a:ea typeface="Simplified Arabic"/>
                <a:cs typeface="Simplified Arabic"/>
              </a:rPr>
              <a:t>اذا كان المعنى اللغوي للخبرة لا يتعدى مفهوم الذاكرة</a:t>
            </a:r>
            <a:r>
              <a:rPr lang="en-US" dirty="0">
                <a:latin typeface="Simplified Arabic"/>
                <a:ea typeface="Simplified Arabic"/>
                <a:cs typeface="Arial"/>
              </a:rPr>
              <a:t>. </a:t>
            </a:r>
            <a:r>
              <a:rPr lang="ar-SA" dirty="0">
                <a:ea typeface="Simplified Arabic"/>
                <a:cs typeface="Simplified Arabic"/>
              </a:rPr>
              <a:t>اي ان كل ما يمر </a:t>
            </a:r>
            <a:r>
              <a:rPr lang="ar-SA" dirty="0" err="1">
                <a:ea typeface="Simplified Arabic"/>
                <a:cs typeface="Simplified Arabic"/>
              </a:rPr>
              <a:t>بالانسان</a:t>
            </a:r>
            <a:r>
              <a:rPr lang="ar-SA" dirty="0">
                <a:ea typeface="Simplified Arabic"/>
                <a:cs typeface="Simplified Arabic"/>
              </a:rPr>
              <a:t> من تجارب وامور خبرها واصبحت معروفة لدية</a:t>
            </a:r>
            <a:r>
              <a:rPr lang="en-US" dirty="0">
                <a:latin typeface="Simplified Arabic"/>
                <a:ea typeface="Simplified Arabic"/>
                <a:cs typeface="Arial"/>
              </a:rPr>
              <a:t>.</a:t>
            </a:r>
            <a:r>
              <a:rPr lang="ar-SA" dirty="0">
                <a:ea typeface="Simplified Arabic"/>
                <a:cs typeface="Simplified Arabic"/>
              </a:rPr>
              <a:t>جاز لنا ان نعتبر الذاكرة خاصية انسانية تميز الكائن البشري عن غيره من الكائنات الحية، لان الكائن البشري هو الكائن الوحيد الذي يحتفظ بذاكرته وخبرته فالخبرة تعني فيما تعنيه الذاكرة والتذكر </a:t>
            </a:r>
            <a:r>
              <a:rPr lang="ar-SA" dirty="0" err="1">
                <a:ea typeface="Simplified Arabic"/>
                <a:cs typeface="Simplified Arabic"/>
              </a:rPr>
              <a:t>للاشياء</a:t>
            </a:r>
            <a:r>
              <a:rPr lang="ar-SA" dirty="0">
                <a:ea typeface="Simplified Arabic"/>
                <a:cs typeface="Simplified Arabic"/>
              </a:rPr>
              <a:t> والاحداث وقعت في الماضي وتم تخزينها وتسجيلها في الذاكرة ليتم الانتفاع بها واللجوء اليها عند حدوث مواقف واحداث مشابهة فالخبرة والتي هي من الطبيعة لا تعني جمع اكبر قدر من الملاحظات وتسجيلها وتكديسها بحيث يكون الجهاز القائم بهذا العمل هو الذاكرة</a:t>
            </a:r>
            <a:r>
              <a:rPr lang="en-US" dirty="0">
                <a:latin typeface="Simplified Arabic"/>
                <a:ea typeface="Simplified Arabic"/>
                <a:cs typeface="Arial"/>
              </a:rPr>
              <a:t>. </a:t>
            </a:r>
            <a:r>
              <a:rPr lang="ar-SA" dirty="0">
                <a:ea typeface="Simplified Arabic"/>
                <a:cs typeface="Simplified Arabic"/>
              </a:rPr>
              <a:t>فالخبرة لا تعني احداث عرفها في الماضي ويسترجعها في وقت يشير فيه بالحاجة اليها</a:t>
            </a:r>
            <a:r>
              <a:rPr lang="en-US" dirty="0">
                <a:latin typeface="Simplified Arabic"/>
                <a:ea typeface="Simplified Arabic"/>
                <a:cs typeface="Arial"/>
              </a:rPr>
              <a:t>. </a:t>
            </a:r>
            <a:r>
              <a:rPr lang="ar-SA" dirty="0">
                <a:ea typeface="Simplified Arabic"/>
                <a:cs typeface="Simplified Arabic"/>
              </a:rPr>
              <a:t>ولكنه يدخل عليها تعديلات ليجعلها اكثر ملائمة وموافقه للموقف الذي يعترضه</a:t>
            </a:r>
            <a:r>
              <a:rPr lang="en-US" dirty="0">
                <a:latin typeface="Simplified Arabic"/>
                <a:ea typeface="Simplified Arabic"/>
                <a:cs typeface="Arial"/>
              </a:rPr>
              <a:t> . </a:t>
            </a:r>
            <a:r>
              <a:rPr lang="ar-SA" dirty="0">
                <a:ea typeface="Simplified Arabic"/>
                <a:cs typeface="Simplified Arabic"/>
              </a:rPr>
              <a:t>فالذاكرة ليست جهازاً تسجيل وتخزين ما سبق من وقائع لكنها جهد وطاقة يعملان على تنمية ما جمع اثناء التسجيل والتخزين وما قد يكون مختلفاً ومشابهاً فتزداد الاشياء المختلفة والمتشابهة قوة وتكون بذلك عادات لصور ذهنية وبجانبها عادات سلوكية اي ان هناك</a:t>
            </a:r>
            <a:r>
              <a:rPr lang="en-US" dirty="0">
                <a:latin typeface="Simplified Arabic"/>
                <a:ea typeface="Simplified Arabic"/>
                <a:cs typeface="Arial"/>
              </a:rPr>
              <a:t> (( </a:t>
            </a:r>
            <a:r>
              <a:rPr lang="ar-SA" dirty="0">
                <a:ea typeface="Simplified Arabic"/>
                <a:cs typeface="Simplified Arabic"/>
              </a:rPr>
              <a:t>نمواً في المعرفة ويقابله نمواً في السلوك</a:t>
            </a:r>
            <a:r>
              <a:rPr lang="en-US" dirty="0">
                <a:latin typeface="Simplified Arabic"/>
                <a:ea typeface="Simplified Arabic"/>
                <a:cs typeface="Arial"/>
              </a:rPr>
              <a:t> )).</a:t>
            </a:r>
            <a:endParaRPr lang="en-US" dirty="0"/>
          </a:p>
        </p:txBody>
      </p:sp>
    </p:spTree>
    <p:extLst>
      <p:ext uri="{BB962C8B-B14F-4D97-AF65-F5344CB8AC3E}">
        <p14:creationId xmlns:p14="http://schemas.microsoft.com/office/powerpoint/2010/main" val="1039931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ea typeface="Simplified Arabic"/>
                <a:cs typeface="Simplified Arabic"/>
              </a:rPr>
              <a:t>الخبرة والعادة</a:t>
            </a:r>
            <a:endParaRPr lang="en-US" dirty="0"/>
          </a:p>
        </p:txBody>
      </p:sp>
      <p:sp>
        <p:nvSpPr>
          <p:cNvPr id="3" name="عنصر نائب للمحتوى 2"/>
          <p:cNvSpPr>
            <a:spLocks noGrp="1"/>
          </p:cNvSpPr>
          <p:nvPr>
            <p:ph idx="1"/>
          </p:nvPr>
        </p:nvSpPr>
        <p:spPr/>
        <p:txBody>
          <a:bodyPr>
            <a:normAutofit fontScale="70000" lnSpcReduction="20000"/>
          </a:bodyPr>
          <a:lstStyle/>
          <a:p>
            <a:pPr marL="0" marR="0" algn="r" rtl="1">
              <a:lnSpc>
                <a:spcPct val="150000"/>
              </a:lnSpc>
              <a:spcBef>
                <a:spcPts val="0"/>
              </a:spcBef>
              <a:spcAft>
                <a:spcPts val="1000"/>
              </a:spcAft>
            </a:pPr>
            <a:r>
              <a:rPr lang="en-US" dirty="0">
                <a:latin typeface="Simplified Arabic"/>
                <a:ea typeface="Simplified Arabic"/>
                <a:cs typeface="Arial"/>
              </a:rPr>
              <a:t> </a:t>
            </a:r>
            <a:r>
              <a:rPr lang="ar-SA" dirty="0">
                <a:ea typeface="Simplified Arabic"/>
                <a:cs typeface="Simplified Arabic"/>
              </a:rPr>
              <a:t>يرى جون ديوي ان العادة ليست مجرد اداء ثابت </a:t>
            </a:r>
            <a:r>
              <a:rPr lang="ar-SA" dirty="0" err="1">
                <a:ea typeface="Simplified Arabic"/>
                <a:cs typeface="Simplified Arabic"/>
              </a:rPr>
              <a:t>للاعمال</a:t>
            </a:r>
            <a:r>
              <a:rPr lang="ar-SA" dirty="0">
                <a:ea typeface="Simplified Arabic"/>
                <a:cs typeface="Simplified Arabic"/>
              </a:rPr>
              <a:t> او مجرد طريقة جامدة وعمياء في تكرار الافعال والسلوكيات بل هي مصفاة مرتبة ومنظمة </a:t>
            </a:r>
            <a:r>
              <a:rPr lang="ar-SA" dirty="0" err="1">
                <a:ea typeface="Simplified Arabic"/>
                <a:cs typeface="Simplified Arabic"/>
              </a:rPr>
              <a:t>للافعال</a:t>
            </a:r>
            <a:r>
              <a:rPr lang="en-US" dirty="0">
                <a:latin typeface="Simplified Arabic"/>
                <a:ea typeface="Simplified Arabic"/>
                <a:cs typeface="Arial"/>
              </a:rPr>
              <a:t>. </a:t>
            </a:r>
            <a:r>
              <a:rPr lang="ar-SA" dirty="0">
                <a:ea typeface="Simplified Arabic"/>
                <a:cs typeface="Simplified Arabic"/>
              </a:rPr>
              <a:t>اي ان افكارنا تعتمد على الخبرة وكذلك احساساتنا فالخبرة التي تعتمد عليها كل من الافكار والاحساسات هي عملية تكوين العادات وفي الاصل عملية الغرائز</a:t>
            </a:r>
            <a:r>
              <a:rPr lang="en-US" dirty="0">
                <a:latin typeface="Simplified Arabic"/>
                <a:ea typeface="Simplified Arabic"/>
                <a:cs typeface="Arial"/>
              </a:rPr>
              <a:t> . . </a:t>
            </a:r>
            <a:r>
              <a:rPr lang="ar-SA" dirty="0">
                <a:ea typeface="Simplified Arabic"/>
                <a:cs typeface="Simplified Arabic"/>
              </a:rPr>
              <a:t>ان عملية تشكيل العادة تعني الاستعداد للتعلم من الخبرة ونفهم كذلك ان العادة تمكننا من السيطرة على الطبيعة وتظهر العادات في صورتين</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تشكل اساس النمو وهي التعود المقصود به الاتزان اي اتزان الكائن مع محيطه</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تعتبر النمو ذاته وتتمثل في القدرة التي توفق اعمالنا لمتطلبات الظرف الجديد</a:t>
            </a:r>
            <a:r>
              <a:rPr lang="en-US" dirty="0">
                <a:latin typeface="Simplified Arabic"/>
                <a:ea typeface="Simplified Arabic"/>
                <a:cs typeface="Arial"/>
              </a:rPr>
              <a:t>.</a:t>
            </a:r>
            <a:endParaRPr lang="en-US" dirty="0"/>
          </a:p>
        </p:txBody>
      </p:sp>
    </p:spTree>
    <p:extLst>
      <p:ext uri="{BB962C8B-B14F-4D97-AF65-F5344CB8AC3E}">
        <p14:creationId xmlns:p14="http://schemas.microsoft.com/office/powerpoint/2010/main" val="4187094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62500" lnSpcReduction="20000"/>
          </a:bodyPr>
          <a:lstStyle/>
          <a:p>
            <a:pPr marL="0" marR="0" algn="r" rtl="1">
              <a:lnSpc>
                <a:spcPct val="150000"/>
              </a:lnSpc>
              <a:spcBef>
                <a:spcPts val="0"/>
              </a:spcBef>
              <a:spcAft>
                <a:spcPts val="1000"/>
              </a:spcAft>
            </a:pPr>
            <a:r>
              <a:rPr lang="ar-SA" b="1" dirty="0">
                <a:ea typeface="Simplified Arabic"/>
                <a:cs typeface="Simplified Arabic"/>
              </a:rPr>
              <a:t>مجمل القول بخصوص موقع الخبرة من الذاكرة والعادة يمكن تلخيصه</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الذاكرة والعادة عنصرين داخلين واقعين من الخبرة وغير خارجين عنها</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الذكرة والعادة اداتين من الادوات المستعملة في الخبرة</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لا تفهم كل من الذاكرة والخبرة في عملها فهماً ماضي حيث ان الهدف هو التلاؤم والانسجام بين مختلف الخبرات بواسطة التذكر والعادة</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النمو هو الفرض النهائي للخبرة وبالتالي فالذاكرة والعادة تساعدان الخبرة على تحقيقه</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لا تخلو الذاكرة والعادة من الميول الفكرية التي تشكلها تحد الخبرة بالسيطرة الفعالة على الطبيعة</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ان الكائن البشري محكوم في الكثير من تصرفاته وآرائه بأفعال الذاكرة والعادة</a:t>
            </a:r>
            <a:r>
              <a:rPr lang="en-US" dirty="0">
                <a:latin typeface="Simplified Arabic"/>
                <a:ea typeface="Simplified Arabic"/>
                <a:cs typeface="Arial"/>
              </a:rPr>
              <a:t>.</a:t>
            </a:r>
            <a:endParaRPr lang="en-US" sz="2400" dirty="0">
              <a:ea typeface="Times New Roman"/>
              <a:cs typeface="Arial"/>
            </a:endParaRPr>
          </a:p>
          <a:p>
            <a:endParaRPr lang="en-US" dirty="0"/>
          </a:p>
        </p:txBody>
      </p:sp>
    </p:spTree>
    <p:extLst>
      <p:ext uri="{BB962C8B-B14F-4D97-AF65-F5344CB8AC3E}">
        <p14:creationId xmlns:p14="http://schemas.microsoft.com/office/powerpoint/2010/main" val="3264129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0" marR="0" algn="r" rtl="1">
              <a:lnSpc>
                <a:spcPct val="115000"/>
              </a:lnSpc>
              <a:spcBef>
                <a:spcPts val="0"/>
              </a:spcBef>
              <a:spcAft>
                <a:spcPts val="1000"/>
              </a:spcAft>
            </a:pPr>
            <a:r>
              <a:rPr lang="ar-SA" b="1" u="sng" dirty="0">
                <a:ea typeface="Simplified Arabic"/>
                <a:cs typeface="Simplified Arabic"/>
              </a:rPr>
              <a:t>انواع الخبرة</a:t>
            </a:r>
            <a:r>
              <a:rPr lang="en-US" b="1" u="sng" dirty="0">
                <a:latin typeface="Simplified Arabic"/>
                <a:ea typeface="Simplified Arabic"/>
                <a:cs typeface="Arial"/>
              </a:rPr>
              <a:t>:</a:t>
            </a:r>
            <a:r>
              <a:rPr lang="en-US" sz="3200" dirty="0">
                <a:ea typeface="Times New Roman"/>
                <a:cs typeface="Arial"/>
              </a:rPr>
              <a:t/>
            </a:r>
            <a:br>
              <a:rPr lang="en-US" sz="3200" dirty="0">
                <a:ea typeface="Times New Roman"/>
                <a:cs typeface="Arial"/>
              </a:rPr>
            </a:br>
            <a:endParaRPr lang="en-US" dirty="0"/>
          </a:p>
        </p:txBody>
      </p:sp>
      <p:sp>
        <p:nvSpPr>
          <p:cNvPr id="3" name="عنصر نائب للمحتوى 2"/>
          <p:cNvSpPr>
            <a:spLocks noGrp="1"/>
          </p:cNvSpPr>
          <p:nvPr>
            <p:ph idx="1"/>
          </p:nvPr>
        </p:nvSpPr>
        <p:spPr/>
        <p:txBody>
          <a:bodyPr>
            <a:normAutofit fontScale="70000" lnSpcReduction="20000"/>
          </a:bodyPr>
          <a:lstStyle/>
          <a:p>
            <a:pPr marL="0" marR="0" algn="r" rtl="1">
              <a:lnSpc>
                <a:spcPct val="115000"/>
              </a:lnSpc>
              <a:spcBef>
                <a:spcPts val="0"/>
              </a:spcBef>
              <a:spcAft>
                <a:spcPts val="1000"/>
              </a:spcAft>
            </a:pPr>
            <a:r>
              <a:rPr lang="ar-SA" sz="3600" b="1" dirty="0">
                <a:ea typeface="Simplified Arabic"/>
                <a:cs typeface="Simplified Arabic"/>
              </a:rPr>
              <a:t>وتشمل الخبرة المباشرة وغير المباشرة</a:t>
            </a:r>
            <a:r>
              <a:rPr lang="en-US" sz="3600" b="1" dirty="0">
                <a:latin typeface="Simplified Arabic"/>
                <a:ea typeface="Simplified Arabic"/>
                <a:cs typeface="Arial"/>
              </a:rPr>
              <a:t>:</a:t>
            </a:r>
            <a:endParaRPr lang="en-US" sz="2400" dirty="0">
              <a:ea typeface="Times New Roman"/>
              <a:cs typeface="Arial"/>
            </a:endParaRPr>
          </a:p>
          <a:p>
            <a:pPr marL="0" marR="0" algn="r" rtl="1">
              <a:lnSpc>
                <a:spcPct val="150000"/>
              </a:lnSpc>
              <a:spcBef>
                <a:spcPts val="0"/>
              </a:spcBef>
              <a:spcAft>
                <a:spcPts val="1000"/>
              </a:spcAft>
            </a:pPr>
            <a:r>
              <a:rPr lang="en-US" dirty="0">
                <a:latin typeface="Simplified Arabic"/>
                <a:ea typeface="Simplified Arabic"/>
                <a:cs typeface="Arial"/>
              </a:rPr>
              <a:t>     </a:t>
            </a:r>
            <a:r>
              <a:rPr lang="ar-SA" dirty="0">
                <a:ea typeface="Simplified Arabic"/>
                <a:cs typeface="Simplified Arabic"/>
              </a:rPr>
              <a:t>يقصد بالخبرة المباشرة تلك التي يمر بها الفرد بنفسه ويكون طرفاً اساسياً فيها وان هذا النوع من الخبرة ضروري للإنسان، لا نه يتعلم به بصورة اكيدة وان الخبرة الحية المباشرة تحتل قمة الخبرات من حيث تأثيرها القوي على المتعلم</a:t>
            </a:r>
            <a:r>
              <a:rPr lang="en-US" dirty="0">
                <a:latin typeface="Simplified Arabic"/>
                <a:ea typeface="Simplified Arabic"/>
                <a:cs typeface="Arial"/>
              </a:rPr>
              <a:t> . </a:t>
            </a:r>
            <a:r>
              <a:rPr lang="ar-SA" dirty="0">
                <a:ea typeface="Simplified Arabic"/>
                <a:cs typeface="Simplified Arabic"/>
              </a:rPr>
              <a:t>فتعلم التلميذ الكتابة او القراءة لا يمكن ان يتم الا من خلال هذا النوع من الخبرة فالممارسة هنا شرط ضروري لحدوث الخبرة، وتؤكد التربية الحديثة على استخدام الخبرات المباشرة بدلاً من التعليم اللفظي لما لها من اهمية كبيرة في التربية</a:t>
            </a:r>
            <a:r>
              <a:rPr lang="en-US" dirty="0">
                <a:latin typeface="Simplified Arabic"/>
                <a:ea typeface="Simplified Arabic"/>
                <a:cs typeface="Arial"/>
              </a:rPr>
              <a:t> . </a:t>
            </a:r>
            <a:r>
              <a:rPr lang="ar-SA" dirty="0">
                <a:ea typeface="Simplified Arabic"/>
                <a:cs typeface="Simplified Arabic"/>
              </a:rPr>
              <a:t>ولكن ليس من الضروري ان تكون كل خبرة مباشرة مرغوب فيها في العملية التربوية</a:t>
            </a:r>
            <a:r>
              <a:rPr lang="en-US" dirty="0">
                <a:latin typeface="Simplified Arabic"/>
                <a:ea typeface="Simplified Arabic"/>
                <a:cs typeface="Arial"/>
              </a:rPr>
              <a:t> . </a:t>
            </a:r>
            <a:r>
              <a:rPr lang="ar-SA" dirty="0">
                <a:ea typeface="Simplified Arabic"/>
                <a:cs typeface="Simplified Arabic"/>
              </a:rPr>
              <a:t>فقد يكون فيها ما يعطل عملية الفهم ويعوق عملية التعلم</a:t>
            </a:r>
            <a:r>
              <a:rPr lang="en-US" dirty="0">
                <a:latin typeface="Simplified Arabic"/>
                <a:ea typeface="Simplified Arabic"/>
                <a:cs typeface="Arial"/>
              </a:rPr>
              <a:t> .</a:t>
            </a:r>
            <a:endParaRPr lang="en-US" sz="2400" dirty="0">
              <a:ea typeface="Times New Roman"/>
              <a:cs typeface="Arial"/>
            </a:endParaRPr>
          </a:p>
          <a:p>
            <a:endParaRPr lang="en-US" dirty="0"/>
          </a:p>
        </p:txBody>
      </p:sp>
    </p:spTree>
    <p:extLst>
      <p:ext uri="{BB962C8B-B14F-4D97-AF65-F5344CB8AC3E}">
        <p14:creationId xmlns:p14="http://schemas.microsoft.com/office/powerpoint/2010/main" val="3145147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marL="0" marR="0" algn="r" rtl="1">
              <a:lnSpc>
                <a:spcPct val="150000"/>
              </a:lnSpc>
              <a:spcBef>
                <a:spcPts val="0"/>
              </a:spcBef>
              <a:spcAft>
                <a:spcPts val="1000"/>
              </a:spcAft>
            </a:pPr>
            <a:r>
              <a:rPr lang="en-US" sz="3600" b="1" dirty="0">
                <a:latin typeface="Simplified Arabic"/>
                <a:ea typeface="Simplified Arabic"/>
                <a:cs typeface="Arial"/>
              </a:rPr>
              <a:t>- </a:t>
            </a:r>
            <a:r>
              <a:rPr lang="ar-SA" sz="3600" b="1" dirty="0">
                <a:ea typeface="Simplified Arabic"/>
                <a:cs typeface="Simplified Arabic"/>
              </a:rPr>
              <a:t>مميزات الخبرات المباشرة</a:t>
            </a:r>
            <a:r>
              <a:rPr lang="en-US" sz="3600" b="1"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تعطي للمعلومات والمفاهيم والاحكام والقوانين والحقائق التي نتوصل اليها معنى ادق واعمق</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ما يتعلمه الانسان بالخبرة المباشرة يظل عالقاً بالذهن مدة اطول</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يسمح للتلميذ بالنشاط ويعطيه دوراً ايجابياً بدلاً من السلبية المطلقة التي يعيش فيها التلاميذ حينما يتم التعلم عن طريق الخبرة المباشرة</a:t>
            </a:r>
            <a:r>
              <a:rPr lang="en-US" dirty="0">
                <a:latin typeface="Simplified Arabic"/>
                <a:ea typeface="Simplified Arabic"/>
                <a:cs typeface="Arial"/>
              </a:rPr>
              <a:t>.</a:t>
            </a:r>
            <a:endParaRPr lang="en-US" sz="2400" dirty="0">
              <a:ea typeface="Times New Roman"/>
              <a:cs typeface="Arial"/>
            </a:endParaRPr>
          </a:p>
          <a:p>
            <a:pPr lvl="0" algn="r" rtl="1">
              <a:lnSpc>
                <a:spcPct val="150000"/>
              </a:lnSpc>
              <a:spcBef>
                <a:spcPts val="0"/>
              </a:spcBef>
              <a:spcAft>
                <a:spcPts val="1000"/>
              </a:spcAft>
              <a:buFont typeface="Arial"/>
              <a:buChar char="•"/>
            </a:pPr>
            <a:r>
              <a:rPr lang="ar-SA" dirty="0">
                <a:ea typeface="Simplified Arabic"/>
                <a:cs typeface="Simplified Arabic"/>
              </a:rPr>
              <a:t>يحبب التلميذ الى الدراسة ويقلل احساسه بالملل ويعطيه الثقة في نفسه</a:t>
            </a:r>
            <a:r>
              <a:rPr lang="en-US" dirty="0">
                <a:latin typeface="Simplified Arabic"/>
                <a:ea typeface="Simplified Arabic"/>
                <a:cs typeface="Arial"/>
              </a:rPr>
              <a:t>.</a:t>
            </a:r>
            <a:endParaRPr lang="en-US" sz="2400" dirty="0">
              <a:ea typeface="Times New Roman"/>
              <a:cs typeface="Arial"/>
            </a:endParaRPr>
          </a:p>
          <a:p>
            <a:endParaRPr lang="en-US" dirty="0"/>
          </a:p>
        </p:txBody>
      </p:sp>
    </p:spTree>
    <p:extLst>
      <p:ext uri="{BB962C8B-B14F-4D97-AF65-F5344CB8AC3E}">
        <p14:creationId xmlns:p14="http://schemas.microsoft.com/office/powerpoint/2010/main" val="19858403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1046</Words>
  <Application>Microsoft Office PowerPoint</Application>
  <PresentationFormat>عرض على الشاشة (3:4)‏</PresentationFormat>
  <Paragraphs>55</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فلسفة الخبرة: </vt:lpstr>
      <vt:lpstr>عرض تقديمي في PowerPoint</vt:lpstr>
      <vt:lpstr>عرض تقديمي في PowerPoint</vt:lpstr>
      <vt:lpstr>عرض تقديمي في PowerPoint</vt:lpstr>
      <vt:lpstr>الخبرة والذاكرة</vt:lpstr>
      <vt:lpstr>الخبرة والعادة</vt:lpstr>
      <vt:lpstr>عرض تقديمي في PowerPoint</vt:lpstr>
      <vt:lpstr>انواع الخبرة: </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فلسفة التربية</dc:title>
  <dc:creator>Dr-Fasel</dc:creator>
  <cp:lastModifiedBy>Dr-Fasel</cp:lastModifiedBy>
  <cp:revision>15</cp:revision>
  <dcterms:created xsi:type="dcterms:W3CDTF">2021-01-31T19:47:23Z</dcterms:created>
  <dcterms:modified xsi:type="dcterms:W3CDTF">2021-02-28T17:57:38Z</dcterms:modified>
</cp:coreProperties>
</file>